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7" r:id="rId1"/>
  </p:sldMasterIdLst>
  <p:notesMasterIdLst>
    <p:notesMasterId r:id="rId14"/>
  </p:notesMasterIdLst>
  <p:sldIdLst>
    <p:sldId id="269" r:id="rId2"/>
    <p:sldId id="298" r:id="rId3"/>
    <p:sldId id="293" r:id="rId4"/>
    <p:sldId id="292" r:id="rId5"/>
    <p:sldId id="295" r:id="rId6"/>
    <p:sldId id="294" r:id="rId7"/>
    <p:sldId id="289" r:id="rId8"/>
    <p:sldId id="297" r:id="rId9"/>
    <p:sldId id="296" r:id="rId10"/>
    <p:sldId id="290" r:id="rId11"/>
    <p:sldId id="291" r:id="rId12"/>
    <p:sldId id="287" r:id="rId13"/>
  </p:sldIdLst>
  <p:sldSz cx="12192000" cy="6858000"/>
  <p:notesSz cx="6797675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C00"/>
    <a:srgbClr val="1ABAE9"/>
    <a:srgbClr val="F1F5F8"/>
    <a:srgbClr val="FFE100"/>
    <a:srgbClr val="009DE0"/>
    <a:srgbClr val="F8F8F8"/>
    <a:srgbClr val="A2DAF3"/>
    <a:srgbClr val="FABA00"/>
    <a:srgbClr val="FE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53" autoAdjust="0"/>
    <p:restoredTop sz="98978" autoAdjust="0"/>
  </p:normalViewPr>
  <p:slideViewPr>
    <p:cSldViewPr snapToGrid="0">
      <p:cViewPr varScale="1">
        <p:scale>
          <a:sx n="58" d="100"/>
          <a:sy n="58" d="100"/>
        </p:scale>
        <p:origin x="54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28"/>
    </p:cViewPr>
  </p:sorterViewPr>
  <p:notesViewPr>
    <p:cSldViewPr snapToGrid="0">
      <p:cViewPr varScale="1">
        <p:scale>
          <a:sx n="54" d="100"/>
          <a:sy n="54" d="100"/>
        </p:scale>
        <p:origin x="-2844" y="-90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FE1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DFE-4E0F-8991-3DCDD19C8F7B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FE-4E0F-8991-3DCDD19C8F7B}"/>
              </c:ext>
            </c:extLst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DFE-4E0F-8991-3DCDD19C8F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D09BC-04C7-4976-B99E-96B7653F13D9}" type="datetimeFigureOut">
              <a:rPr lang="en-GB" smtClean="0"/>
              <a:pPr/>
              <a:t>19/03/2017</a:t>
            </a:fld>
            <a:endParaRPr lang="en-GB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793C9-7483-490F-A92B-69970FF297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881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39E64-85A0-4833-A89E-4ED48CA20A00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CE990-BCBC-4BE7-91D8-2034A62E8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25559-BA71-470F-8F51-AFE50ACCC877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9BB2-070E-45F0-AD05-C466BF60B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2F1F3-E802-4078-9DE8-D7B4CFCC53F7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15E1C-87B9-41B9-9FB4-66A197E16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6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Образец заголовка</a:t>
            </a:r>
          </a:p>
        </p:txBody>
      </p:sp>
      <p:sp>
        <p:nvSpPr>
          <p:cNvPr id="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pPr>
              <a:defRPr/>
            </a:pPr>
            <a:r>
              <a:rPr lang="en-US"/>
              <a:t>28/07/2016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hdoboi.org/mini/201501/89099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8"/>
            <a:ext cx="12192000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411288" y="2425708"/>
            <a:ext cx="10780712" cy="61277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1" kern="1200" spc="-12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REFORMS IN PROGRESS </a:t>
            </a:r>
          </a:p>
        </p:txBody>
      </p:sp>
      <p:pic>
        <p:nvPicPr>
          <p:cNvPr id="7" name="Рисунок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"/>
            <a:ext cx="725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63" y="5533951"/>
            <a:ext cx="10780776" cy="613283"/>
          </a:xfrm>
        </p:spPr>
        <p:txBody>
          <a:bodyPr anchor="b">
            <a:noAutofit/>
          </a:bodyPr>
          <a:lstStyle>
            <a:lvl1pPr>
              <a:defRPr sz="4400" b="1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Образец заголовка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563" y="6237447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2400" baseline="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Образец текста</a:t>
            </a:r>
          </a:p>
        </p:txBody>
      </p:sp>
      <p:sp>
        <p:nvSpPr>
          <p:cNvPr id="8" name="Slide Number Placeholder 13"/>
          <p:cNvSpPr>
            <a:spLocks noGrp="1"/>
          </p:cNvSpPr>
          <p:nvPr>
            <p:ph type="sldNum" sz="quarter" idx="10"/>
          </p:nvPr>
        </p:nvSpPr>
        <p:spPr>
          <a:xfrm>
            <a:off x="6573837" y="5624513"/>
            <a:ext cx="5237163" cy="1397000"/>
          </a:xfrm>
        </p:spPr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pPr>
              <a:defRPr/>
            </a:pPr>
            <a:r>
              <a:rPr lang="en-US"/>
              <a:t>28/07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www.hdoboi.org/mini/201501/89099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8"/>
            <a:ext cx="12192000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1411288" y="2425708"/>
            <a:ext cx="10780712" cy="61277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200" b="1" kern="1200" spc="-12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REFORMS IN PROGRESS </a:t>
            </a:r>
          </a:p>
        </p:txBody>
      </p:sp>
      <p:pic>
        <p:nvPicPr>
          <p:cNvPr id="7" name="Рисунок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8"/>
            <a:ext cx="725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13"/>
          <p:cNvSpPr txBox="1">
            <a:spLocks/>
          </p:cNvSpPr>
          <p:nvPr userDrawn="1"/>
        </p:nvSpPr>
        <p:spPr>
          <a:xfrm>
            <a:off x="6376387" y="5624172"/>
            <a:ext cx="5236655" cy="1397039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457200" rtl="0" eaLnBrk="1" latinLnBrk="0" hangingPunct="1">
              <a:defRPr sz="10300" b="0" kern="1200">
                <a:ln>
                  <a:noFill/>
                </a:ln>
                <a:solidFill>
                  <a:srgbClr val="FFFFFF">
                    <a:alpha val="25000"/>
                  </a:srgb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#1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63" y="5533951"/>
            <a:ext cx="10780776" cy="613283"/>
          </a:xfrm>
        </p:spPr>
        <p:txBody>
          <a:bodyPr anchor="b">
            <a:noAutofit/>
          </a:bodyPr>
          <a:lstStyle>
            <a:lvl1pPr>
              <a:defRPr sz="4400" b="1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Образец заголовка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563" y="6237447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2400" baseline="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Образец текста</a:t>
            </a:r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10"/>
          </p:nvPr>
        </p:nvSpPr>
        <p:spPr>
          <a:xfrm>
            <a:off x="6573837" y="5624513"/>
            <a:ext cx="5237163" cy="1397000"/>
          </a:xfrm>
        </p:spPr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pPr>
              <a:defRPr/>
            </a:pPr>
            <a:r>
              <a:rPr lang="en-US"/>
              <a:t>#1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B8225-94F2-47D8-A40F-BA2D9ED63A63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A093B-D951-4762-B80E-25DBE714B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35057-1620-44FE-97BD-7BBC61A74089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2109D-A823-44A9-BECC-26F8E131B8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21F38-2234-4630-930A-67786A9EC61E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55149-F7EB-42F8-806E-AF33FC013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DC8CC-3D76-4870-9CAA-0AADE880C039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15CCC-168F-46BC-9BA7-106D7671F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3C032-395E-4217-8EE0-BBA23B898D48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D321E-7B77-406D-B98B-3F5EED916D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28B34-146F-4167-BBDE-94A5C1CF56AD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D4173-89A3-4E59-9F6A-0B868CE38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C1861-8888-43F0-93A6-4AD99B7D5E36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8F1C0-A780-4BBE-B2D5-A00014A77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DC946-D870-4B6E-897B-9780E6E23AF0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B5B0F-CBFD-4016-8A8D-EE3AC4558F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96F358-6770-459D-B2E5-5D239AD9647E}" type="datetimeFigureOut">
              <a:rPr lang="ru-RU"/>
              <a:pPr>
                <a:defRPr/>
              </a:pPr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836B9A-7CA9-4D4B-8683-500446620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19" r:id="rId2"/>
    <p:sldLayoutId id="2147483918" r:id="rId3"/>
    <p:sldLayoutId id="2147483917" r:id="rId4"/>
    <p:sldLayoutId id="2147483916" r:id="rId5"/>
    <p:sldLayoutId id="2147483915" r:id="rId6"/>
    <p:sldLayoutId id="2147483914" r:id="rId7"/>
    <p:sldLayoutId id="2147483913" r:id="rId8"/>
    <p:sldLayoutId id="2147483912" r:id="rId9"/>
    <p:sldLayoutId id="2147483911" r:id="rId10"/>
    <p:sldLayoutId id="2147483910" r:id="rId11"/>
    <p:sldLayoutId id="2147483926" r:id="rId12"/>
    <p:sldLayoutId id="2147483921" r:id="rId13"/>
    <p:sldLayoutId id="2147483922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2829464"/>
            <a:ext cx="6090249" cy="1218562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229256" y="3021305"/>
            <a:ext cx="5631735" cy="955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</a:pPr>
            <a:r>
              <a:rPr lang="uk-UA" sz="6600" b="1" cap="small" dirty="0" smtClean="0"/>
              <a:t>ДОРОГИ</a:t>
            </a:r>
            <a:r>
              <a:rPr lang="uk-UA" sz="6600" b="1" cap="small" dirty="0" smtClean="0">
                <a:solidFill>
                  <a:schemeClr val="bg1"/>
                </a:solidFill>
              </a:rPr>
              <a:t>2017</a:t>
            </a:r>
            <a:endParaRPr lang="ru-RU" sz="6600" b="1" cap="all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733" y="3306867"/>
            <a:ext cx="2216989" cy="263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" y="0"/>
            <a:ext cx="10368952" cy="584775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334" y="0"/>
            <a:ext cx="102726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ЗАБЕЗПЕЧЕННЯ БЕЗПЕКИ ДОРОЖНЬОГО РУХУ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7342" y="2482586"/>
            <a:ext cx="3350276" cy="335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/>
              <a:t>5</a:t>
            </a:r>
            <a:r>
              <a:rPr lang="uk-UA" sz="3200" b="1" dirty="0" smtClean="0"/>
              <a:t> %</a:t>
            </a:r>
          </a:p>
          <a:p>
            <a:r>
              <a:rPr lang="ru-RU" dirty="0" err="1"/>
              <a:t>коштів</a:t>
            </a:r>
            <a:r>
              <a:rPr lang="ru-RU" dirty="0"/>
              <a:t> державного </a:t>
            </a:r>
            <a:endParaRPr lang="ru-RU" dirty="0" smtClean="0"/>
          </a:p>
          <a:p>
            <a:r>
              <a:rPr lang="ru-RU" dirty="0" err="1"/>
              <a:t>Д</a:t>
            </a:r>
            <a:r>
              <a:rPr lang="ru-RU" dirty="0" err="1" smtClean="0"/>
              <a:t>орожнього</a:t>
            </a:r>
            <a:r>
              <a:rPr lang="ru-RU" dirty="0" smtClean="0"/>
              <a:t> </a:t>
            </a:r>
            <a:r>
              <a:rPr lang="ru-RU" dirty="0"/>
              <a:t>фонду </a:t>
            </a:r>
            <a:endParaRPr lang="ru-RU" dirty="0" smtClean="0"/>
          </a:p>
          <a:p>
            <a:r>
              <a:rPr lang="ru-RU" dirty="0" err="1" smtClean="0"/>
              <a:t>Міністерство</a:t>
            </a:r>
            <a:r>
              <a:rPr lang="ru-RU" dirty="0" smtClean="0"/>
              <a:t> </a:t>
            </a:r>
            <a:r>
              <a:rPr lang="ru-RU" dirty="0" err="1"/>
              <a:t>інфраструктури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України</a:t>
            </a:r>
            <a:r>
              <a:rPr lang="ru-RU" dirty="0" smtClean="0"/>
              <a:t>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спрямовувати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 err="1"/>
              <a:t>забезпечення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безпеки</a:t>
            </a:r>
            <a:r>
              <a:rPr lang="ru-RU" dirty="0" smtClean="0"/>
              <a:t> </a:t>
            </a:r>
            <a:r>
              <a:rPr lang="ru-RU" dirty="0" err="1"/>
              <a:t>дорожнього</a:t>
            </a:r>
            <a:r>
              <a:rPr lang="ru-RU" dirty="0"/>
              <a:t> </a:t>
            </a:r>
            <a:r>
              <a:rPr lang="ru-RU" dirty="0" err="1" smtClean="0"/>
              <a:t>руху</a:t>
            </a:r>
            <a:endParaRPr lang="ru-RU" dirty="0" smtClean="0"/>
          </a:p>
          <a:p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938456" y="2370962"/>
            <a:ext cx="6581802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4 000 </a:t>
            </a:r>
            <a:r>
              <a:rPr lang="uk-UA" b="1" dirty="0" smtClean="0"/>
              <a:t>осіб</a:t>
            </a:r>
            <a:r>
              <a:rPr lang="uk-UA" dirty="0" smtClean="0"/>
              <a:t> щорічно гине </a:t>
            </a:r>
            <a:r>
              <a:rPr lang="uk-UA" dirty="0"/>
              <a:t>на українських дорогах </a:t>
            </a:r>
            <a:endParaRPr lang="uk-UA" sz="1200" dirty="0" smtClean="0"/>
          </a:p>
          <a:p>
            <a:endParaRPr lang="uk-UA" sz="1200" dirty="0" smtClean="0"/>
          </a:p>
          <a:p>
            <a:endParaRPr lang="uk-UA" sz="1200" dirty="0" smtClean="0"/>
          </a:p>
          <a:p>
            <a:endParaRPr lang="uk-UA" sz="1200" dirty="0" smtClean="0"/>
          </a:p>
          <a:p>
            <a:endParaRPr lang="uk-UA" sz="1200" dirty="0" smtClean="0"/>
          </a:p>
          <a:p>
            <a:r>
              <a:rPr lang="uk-UA" b="1" dirty="0"/>
              <a:t>30 000 </a:t>
            </a:r>
            <a:r>
              <a:rPr lang="uk-UA" b="1" dirty="0" smtClean="0"/>
              <a:t>осіб</a:t>
            </a:r>
            <a:r>
              <a:rPr lang="uk-UA" dirty="0" smtClean="0"/>
              <a:t> </a:t>
            </a:r>
            <a:r>
              <a:rPr lang="uk-UA" dirty="0"/>
              <a:t>щорічно </a:t>
            </a:r>
            <a:r>
              <a:rPr lang="uk-UA" dirty="0" smtClean="0"/>
              <a:t>отримують </a:t>
            </a:r>
            <a:r>
              <a:rPr lang="uk-UA" dirty="0"/>
              <a:t>різного виду </a:t>
            </a:r>
            <a:r>
              <a:rPr lang="uk-UA" dirty="0" smtClean="0"/>
              <a:t>травми</a:t>
            </a:r>
            <a:endParaRPr lang="uk-UA" sz="1200" dirty="0" smtClean="0"/>
          </a:p>
          <a:p>
            <a:endParaRPr lang="uk-UA" sz="1200" dirty="0" smtClean="0"/>
          </a:p>
          <a:p>
            <a:endParaRPr lang="uk-UA" sz="1200" dirty="0" smtClean="0"/>
          </a:p>
          <a:p>
            <a:endParaRPr lang="uk-UA" sz="1200" dirty="0"/>
          </a:p>
          <a:p>
            <a:endParaRPr lang="uk-UA" sz="1200" dirty="0" smtClean="0"/>
          </a:p>
          <a:p>
            <a:r>
              <a:rPr lang="uk-UA" dirty="0"/>
              <a:t>облдержадміністрації спільно з мерами </a:t>
            </a:r>
            <a:r>
              <a:rPr lang="uk-UA" dirty="0" smtClean="0"/>
              <a:t>міст </a:t>
            </a:r>
          </a:p>
          <a:p>
            <a:r>
              <a:rPr lang="uk-UA" dirty="0" smtClean="0"/>
              <a:t>за </a:t>
            </a:r>
            <a:r>
              <a:rPr lang="uk-UA" dirty="0"/>
              <a:t>рахунок субвенції з державного дорожнього фонду </a:t>
            </a:r>
            <a:endParaRPr lang="uk-UA" dirty="0" smtClean="0"/>
          </a:p>
          <a:p>
            <a:r>
              <a:rPr lang="uk-UA" dirty="0" smtClean="0"/>
              <a:t>також </a:t>
            </a:r>
            <a:r>
              <a:rPr lang="uk-UA" dirty="0"/>
              <a:t>можуть вживати </a:t>
            </a:r>
            <a:r>
              <a:rPr lang="uk-UA" dirty="0" smtClean="0"/>
              <a:t>заходів, </a:t>
            </a:r>
            <a:r>
              <a:rPr lang="uk-UA" dirty="0"/>
              <a:t>пов’язаних з забезпеченням </a:t>
            </a:r>
            <a:endParaRPr lang="uk-UA" dirty="0" smtClean="0"/>
          </a:p>
          <a:p>
            <a:r>
              <a:rPr lang="uk-UA" dirty="0" smtClean="0"/>
              <a:t>безпеки </a:t>
            </a:r>
            <a:r>
              <a:rPr lang="uk-UA" dirty="0"/>
              <a:t>дорожнього руху</a:t>
            </a:r>
            <a:endParaRPr lang="ru-RU" sz="12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938456" y="3439633"/>
            <a:ext cx="0" cy="253303"/>
          </a:xfrm>
          <a:prstGeom prst="line">
            <a:avLst/>
          </a:prstGeom>
          <a:ln w="76200">
            <a:solidFill>
              <a:srgbClr val="FFE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938456" y="4457867"/>
            <a:ext cx="0" cy="1036333"/>
          </a:xfrm>
          <a:prstGeom prst="line">
            <a:avLst/>
          </a:prstGeom>
          <a:ln w="76200">
            <a:solidFill>
              <a:srgbClr val="FFE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38456" y="2438626"/>
            <a:ext cx="0" cy="253303"/>
          </a:xfrm>
          <a:prstGeom prst="line">
            <a:avLst/>
          </a:prstGeom>
          <a:ln w="76200">
            <a:solidFill>
              <a:srgbClr val="FFE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68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" y="0"/>
            <a:ext cx="7857285" cy="584775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334" y="0"/>
            <a:ext cx="7356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КОШТИ МИТНОГО ЕКСПЕРИМЕНТУ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4977" y="2068519"/>
            <a:ext cx="4676793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/>
              <a:t>1,42</a:t>
            </a:r>
            <a:r>
              <a:rPr lang="uk-UA" sz="3200" b="1" dirty="0"/>
              <a:t> млрд. грн</a:t>
            </a:r>
            <a:r>
              <a:rPr lang="uk-UA" sz="3200" b="1" dirty="0" smtClean="0"/>
              <a:t>.</a:t>
            </a:r>
          </a:p>
          <a:p>
            <a:r>
              <a:rPr lang="ru-RU" dirty="0" err="1"/>
              <a:t>спрямовано</a:t>
            </a:r>
            <a:r>
              <a:rPr lang="ru-RU" dirty="0"/>
              <a:t> до </a:t>
            </a:r>
            <a:r>
              <a:rPr lang="ru-RU" dirty="0" err="1"/>
              <a:t>спеціальних</a:t>
            </a:r>
            <a:r>
              <a:rPr lang="ru-RU" dirty="0"/>
              <a:t> </a:t>
            </a:r>
            <a:r>
              <a:rPr lang="ru-RU" dirty="0" err="1"/>
              <a:t>фондів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місцевих</a:t>
            </a:r>
            <a:r>
              <a:rPr lang="ru-RU" dirty="0" smtClean="0"/>
              <a:t> </a:t>
            </a:r>
            <a:r>
              <a:rPr lang="ru-RU" dirty="0" err="1"/>
              <a:t>бюджетів</a:t>
            </a:r>
            <a:r>
              <a:rPr lang="ru-RU" dirty="0"/>
              <a:t> </a:t>
            </a:r>
            <a:r>
              <a:rPr lang="ru-RU" dirty="0" err="1"/>
              <a:t>Одеської</a:t>
            </a:r>
            <a:r>
              <a:rPr lang="ru-RU" dirty="0"/>
              <a:t>, </a:t>
            </a:r>
            <a:r>
              <a:rPr lang="ru-RU" dirty="0" err="1"/>
              <a:t>Волинської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err="1" smtClean="0"/>
              <a:t>Львівської</a:t>
            </a:r>
            <a:r>
              <a:rPr lang="ru-RU" dirty="0"/>
              <a:t>, </a:t>
            </a:r>
            <a:r>
              <a:rPr lang="ru-RU" dirty="0" err="1"/>
              <a:t>Чернівецької</a:t>
            </a:r>
            <a:r>
              <a:rPr lang="ru-RU" dirty="0"/>
              <a:t> областей </a:t>
            </a:r>
            <a:endParaRPr lang="ru-RU" dirty="0" smtClean="0"/>
          </a:p>
          <a:p>
            <a:r>
              <a:rPr lang="ru-RU" dirty="0" smtClean="0"/>
              <a:t>та </a:t>
            </a:r>
            <a:r>
              <a:rPr lang="ru-RU" dirty="0"/>
              <a:t>м. </a:t>
            </a:r>
            <a:r>
              <a:rPr lang="ru-RU" dirty="0" err="1"/>
              <a:t>Києва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перевиконання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митних</a:t>
            </a:r>
            <a:r>
              <a:rPr lang="ru-RU" dirty="0" smtClean="0"/>
              <a:t> </a:t>
            </a:r>
            <a:r>
              <a:rPr lang="ru-RU" dirty="0" err="1"/>
              <a:t>платежів</a:t>
            </a:r>
            <a:r>
              <a:rPr lang="ru-RU" dirty="0"/>
              <a:t> у 2016 р. </a:t>
            </a:r>
          </a:p>
          <a:p>
            <a:endParaRPr lang="ru-RU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211680" y="2068519"/>
            <a:ext cx="3652988" cy="357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З </a:t>
            </a:r>
            <a:r>
              <a:rPr lang="uk-UA" sz="7200" b="1" dirty="0"/>
              <a:t>2017</a:t>
            </a:r>
            <a:r>
              <a:rPr lang="uk-UA" sz="3200" b="1" dirty="0"/>
              <a:t> р. </a:t>
            </a:r>
            <a:endParaRPr lang="uk-UA" sz="3200" b="1" dirty="0" smtClean="0"/>
          </a:p>
          <a:p>
            <a:r>
              <a:rPr lang="uk-UA" dirty="0" smtClean="0"/>
              <a:t>дію </a:t>
            </a:r>
            <a:r>
              <a:rPr lang="uk-UA" dirty="0"/>
              <a:t>експерименту </a:t>
            </a:r>
            <a:endParaRPr lang="uk-UA" dirty="0" smtClean="0"/>
          </a:p>
          <a:p>
            <a:r>
              <a:rPr lang="uk-UA" dirty="0" smtClean="0"/>
              <a:t>з </a:t>
            </a:r>
            <a:r>
              <a:rPr lang="uk-UA" dirty="0"/>
              <a:t>фінансового забезпечення </a:t>
            </a:r>
            <a:endParaRPr lang="uk-UA" dirty="0" smtClean="0"/>
          </a:p>
          <a:p>
            <a:r>
              <a:rPr lang="uk-UA" dirty="0" smtClean="0"/>
              <a:t>реалізації </a:t>
            </a:r>
            <a:r>
              <a:rPr lang="uk-UA" dirty="0"/>
              <a:t>заходів з розвитку </a:t>
            </a:r>
            <a:endParaRPr lang="uk-UA" dirty="0" smtClean="0"/>
          </a:p>
          <a:p>
            <a:r>
              <a:rPr lang="uk-UA" dirty="0" smtClean="0"/>
              <a:t>автомобільних </a:t>
            </a:r>
            <a:r>
              <a:rPr lang="uk-UA" dirty="0"/>
              <a:t>доріг </a:t>
            </a:r>
            <a:endParaRPr lang="uk-UA" dirty="0" smtClean="0"/>
          </a:p>
          <a:p>
            <a:r>
              <a:rPr lang="uk-UA" dirty="0" smtClean="0"/>
              <a:t>загального </a:t>
            </a:r>
            <a:r>
              <a:rPr lang="uk-UA" dirty="0"/>
              <a:t>користування </a:t>
            </a:r>
            <a:endParaRPr lang="uk-UA" dirty="0" smtClean="0"/>
          </a:p>
          <a:p>
            <a:r>
              <a:rPr lang="uk-UA" sz="3200" b="1" dirty="0" smtClean="0"/>
              <a:t>поширено </a:t>
            </a:r>
            <a:r>
              <a:rPr lang="uk-UA" sz="3200" b="1" dirty="0"/>
              <a:t>на всі </a:t>
            </a:r>
            <a:endParaRPr lang="uk-UA" sz="3200" b="1" dirty="0" smtClean="0"/>
          </a:p>
          <a:p>
            <a:r>
              <a:rPr lang="uk-UA" sz="3200" b="1" dirty="0" smtClean="0"/>
              <a:t>області </a:t>
            </a:r>
            <a:r>
              <a:rPr lang="uk-UA" sz="3200" b="1" dirty="0"/>
              <a:t>України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24617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9770" y="720066"/>
            <a:ext cx="10782300" cy="57658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FFDC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ДЯКУЮ</a:t>
            </a:r>
            <a:br>
              <a:rPr lang="uk-UA" b="1" dirty="0" smtClean="0">
                <a:solidFill>
                  <a:srgbClr val="FFDC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uk-UA" b="1" dirty="0" smtClean="0">
                <a:solidFill>
                  <a:srgbClr val="FFDC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 УВАГУ</a:t>
            </a:r>
            <a:r>
              <a:rPr lang="en-US" sz="5400" b="1" dirty="0" smtClean="0">
                <a:solidFill>
                  <a:srgbClr val="FFDC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en-US" sz="5400" b="1" dirty="0" smtClean="0">
                <a:solidFill>
                  <a:srgbClr val="FFDC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US" sz="5400" b="1" dirty="0" smtClean="0">
                <a:solidFill>
                  <a:srgbClr val="FFD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400" b="1" dirty="0" smtClean="0">
                <a:solidFill>
                  <a:srgbClr val="FFDC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 smtClean="0">
                <a:solidFill>
                  <a:srgbClr val="FFD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5400" b="1" dirty="0" smtClean="0">
                <a:solidFill>
                  <a:srgbClr val="FFDC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b="1" dirty="0" smtClean="0">
                <a:solidFill>
                  <a:srgbClr val="FFD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5400" b="1" dirty="0" smtClean="0">
                <a:solidFill>
                  <a:srgbClr val="FFDC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Міністр інфраструктури України Володимир Омелян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56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дорога ям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3144" y="0"/>
            <a:ext cx="13885144" cy="840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68154" y="2656936"/>
            <a:ext cx="1647644" cy="879894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68154" y="2482586"/>
            <a:ext cx="4157357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/>
              <a:t>95</a:t>
            </a:r>
            <a:r>
              <a:rPr lang="uk-UA" sz="3200" b="1" dirty="0" smtClean="0"/>
              <a:t> % </a:t>
            </a:r>
            <a:r>
              <a:rPr lang="uk-UA" sz="3200" b="1" dirty="0" smtClean="0">
                <a:solidFill>
                  <a:schemeClr val="bg1"/>
                </a:solidFill>
              </a:rPr>
              <a:t>автошляхів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перебуває у незадовільному стані</a:t>
            </a:r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7708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2409256" cy="584775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334" y="0"/>
            <a:ext cx="19089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alt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 КРОКИ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8309" y="1181325"/>
            <a:ext cx="422038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Arial Black" panose="020B0A04020102020204" pitchFamily="34" charset="0"/>
              </a:rPr>
              <a:t>ДОРОЖНІЙ</a:t>
            </a:r>
          </a:p>
          <a:p>
            <a:r>
              <a:rPr lang="uk-UA" sz="3200" b="1" dirty="0" smtClean="0">
                <a:latin typeface="Arial Black" panose="020B0A04020102020204" pitchFamily="34" charset="0"/>
              </a:rPr>
              <a:t>ФОНД</a:t>
            </a:r>
          </a:p>
          <a:p>
            <a:r>
              <a:rPr lang="uk-UA" dirty="0" smtClean="0"/>
              <a:t>2016 </a:t>
            </a:r>
            <a:r>
              <a:rPr lang="uk-UA" dirty="0"/>
              <a:t>року було схвалено </a:t>
            </a:r>
            <a:endParaRPr lang="uk-UA" dirty="0" smtClean="0"/>
          </a:p>
          <a:p>
            <a:r>
              <a:rPr lang="uk-UA" dirty="0" smtClean="0"/>
              <a:t>Закон </a:t>
            </a:r>
            <a:r>
              <a:rPr lang="uk-UA" dirty="0"/>
              <a:t>про Дорожній фонд, </a:t>
            </a:r>
            <a:endParaRPr lang="uk-UA" dirty="0" smtClean="0"/>
          </a:p>
          <a:p>
            <a:r>
              <a:rPr lang="uk-UA" dirty="0" smtClean="0"/>
              <a:t>який </a:t>
            </a:r>
            <a:r>
              <a:rPr lang="uk-UA" dirty="0"/>
              <a:t>вступає в силу 1 січня 2018 </a:t>
            </a:r>
            <a:r>
              <a:rPr lang="uk-UA" dirty="0" smtClean="0"/>
              <a:t>року</a:t>
            </a:r>
          </a:p>
          <a:p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42518" y="1181325"/>
            <a:ext cx="5211620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Arial Black" panose="020B0A04020102020204" pitchFamily="34" charset="0"/>
              </a:rPr>
              <a:t>ГАБАРИТНО-</a:t>
            </a:r>
          </a:p>
          <a:p>
            <a:r>
              <a:rPr lang="uk-UA" sz="3200" b="1" dirty="0" smtClean="0">
                <a:latin typeface="Arial Black" panose="020B0A04020102020204" pitchFamily="34" charset="0"/>
              </a:rPr>
              <a:t>ВАГОВИЙ </a:t>
            </a:r>
          </a:p>
          <a:p>
            <a:r>
              <a:rPr lang="uk-UA" sz="3200" b="1" dirty="0" smtClean="0">
                <a:latin typeface="Arial Black" panose="020B0A04020102020204" pitchFamily="34" charset="0"/>
              </a:rPr>
              <a:t>КОНТРОЛЬ</a:t>
            </a:r>
          </a:p>
          <a:p>
            <a:pPr lvl="0"/>
            <a:r>
              <a:rPr lang="uk-UA" dirty="0"/>
              <a:t>запроваджено габаритно-ваговий контроль </a:t>
            </a:r>
            <a:endParaRPr lang="uk-UA" dirty="0" smtClean="0"/>
          </a:p>
          <a:p>
            <a:pPr lvl="0"/>
            <a:r>
              <a:rPr lang="uk-UA" dirty="0" smtClean="0"/>
              <a:t>на автошляхах, цього </a:t>
            </a:r>
            <a:r>
              <a:rPr lang="uk-UA" dirty="0"/>
              <a:t>року його буде </a:t>
            </a:r>
            <a:r>
              <a:rPr lang="uk-UA" dirty="0" smtClean="0"/>
              <a:t>посилено</a:t>
            </a:r>
          </a:p>
          <a:p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18309" y="4231360"/>
            <a:ext cx="540340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Arial Black" panose="020B0A04020102020204" pitchFamily="34" charset="0"/>
              </a:rPr>
              <a:t>ДЕЦЕНТРАЛІЗАЦІЯ </a:t>
            </a:r>
          </a:p>
          <a:p>
            <a:r>
              <a:rPr lang="uk-UA" sz="3200" b="1" dirty="0" smtClean="0">
                <a:latin typeface="Arial Black" panose="020B0A04020102020204" pitchFamily="34" charset="0"/>
              </a:rPr>
              <a:t>УКРАВТОДОРУ</a:t>
            </a:r>
          </a:p>
          <a:p>
            <a:r>
              <a:rPr lang="uk-UA" dirty="0" smtClean="0"/>
              <a:t>йде </a:t>
            </a:r>
            <a:r>
              <a:rPr lang="uk-UA" dirty="0"/>
              <a:t>підготовка до децентралізації </a:t>
            </a:r>
            <a:endParaRPr lang="uk-UA" dirty="0" smtClean="0"/>
          </a:p>
          <a:p>
            <a:r>
              <a:rPr lang="uk-UA" dirty="0" err="1" smtClean="0"/>
              <a:t>Укравтодору</a:t>
            </a:r>
            <a:r>
              <a:rPr lang="uk-UA" dirty="0"/>
              <a:t>, яка відбудеться з 1 січня 2018 </a:t>
            </a:r>
            <a:r>
              <a:rPr lang="uk-UA" dirty="0" smtClean="0"/>
              <a:t>року</a:t>
            </a:r>
          </a:p>
          <a:p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42518" y="4231360"/>
            <a:ext cx="415671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Arial Black" panose="020B0A04020102020204" pitchFamily="34" charset="0"/>
              </a:rPr>
              <a:t>FIDIC</a:t>
            </a:r>
            <a:r>
              <a:rPr lang="uk-UA" sz="3200" b="1" dirty="0">
                <a:latin typeface="Arial Black" panose="020B0A04020102020204" pitchFamily="34" charset="0"/>
              </a:rPr>
              <a:t> </a:t>
            </a:r>
            <a:r>
              <a:rPr lang="uk-UA" sz="3200" dirty="0"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k-UA" sz="3200" b="1" dirty="0">
                <a:latin typeface="Arial Black" panose="020B0A04020102020204" pitchFamily="34" charset="0"/>
              </a:rPr>
              <a:t> </a:t>
            </a:r>
            <a:r>
              <a:rPr lang="en-US" sz="3200" b="1" dirty="0" err="1" smtClean="0">
                <a:latin typeface="Arial Black" panose="020B0A04020102020204" pitchFamily="34" charset="0"/>
              </a:rPr>
              <a:t>CoST</a:t>
            </a:r>
            <a:endParaRPr lang="uk-UA" sz="3200" b="1" dirty="0" smtClean="0">
              <a:latin typeface="Arial Black" panose="020B0A04020102020204" pitchFamily="34" charset="0"/>
            </a:endParaRPr>
          </a:p>
          <a:p>
            <a:r>
              <a:rPr lang="uk-UA" dirty="0" smtClean="0"/>
              <a:t>запроваджено </a:t>
            </a:r>
            <a:r>
              <a:rPr lang="uk-UA" dirty="0"/>
              <a:t>системи незалежного </a:t>
            </a:r>
            <a:endParaRPr lang="uk-UA" dirty="0" smtClean="0"/>
          </a:p>
          <a:p>
            <a:r>
              <a:rPr lang="uk-UA" dirty="0" smtClean="0"/>
              <a:t>контролю </a:t>
            </a:r>
            <a:r>
              <a:rPr lang="uk-UA" dirty="0"/>
              <a:t>якості дорожніх робіт </a:t>
            </a:r>
            <a:endParaRPr lang="uk-UA" dirty="0" smtClean="0"/>
          </a:p>
          <a:p>
            <a:endParaRPr lang="ru-RU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02849" y="800101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dirty="0" smtClean="0">
                <a:solidFill>
                  <a:srgbClr val="FFDC00"/>
                </a:solidFill>
              </a:rPr>
              <a:t>1</a:t>
            </a:r>
            <a:endParaRPr lang="ru-RU" sz="7200" dirty="0">
              <a:solidFill>
                <a:srgbClr val="FFDC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67098" y="800101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dirty="0" smtClean="0">
                <a:solidFill>
                  <a:srgbClr val="FFDC00"/>
                </a:solidFill>
              </a:rPr>
              <a:t>2</a:t>
            </a:r>
            <a:endParaRPr lang="ru-RU" sz="7200" dirty="0">
              <a:solidFill>
                <a:srgbClr val="FFDC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2849" y="3824588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dirty="0" smtClean="0">
                <a:solidFill>
                  <a:srgbClr val="FFDC00"/>
                </a:solidFill>
              </a:rPr>
              <a:t>3</a:t>
            </a:r>
            <a:endParaRPr lang="ru-RU" sz="7200" dirty="0">
              <a:solidFill>
                <a:srgbClr val="FFDC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7098" y="3824588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dirty="0" smtClean="0">
                <a:solidFill>
                  <a:srgbClr val="FFDC00"/>
                </a:solidFill>
              </a:rPr>
              <a:t>4</a:t>
            </a:r>
            <a:endParaRPr lang="ru-RU" sz="7200" dirty="0">
              <a:solidFill>
                <a:srgbClr val="FFD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48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622" y="584775"/>
            <a:ext cx="8885415" cy="62794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" y="0"/>
            <a:ext cx="5165395" cy="584775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334" y="0"/>
            <a:ext cx="4665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alt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 РЕМОНТІВ 2017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88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" y="0"/>
            <a:ext cx="7696919" cy="584775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334" y="0"/>
            <a:ext cx="7196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alt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ДЕЦЕНТРАЛІЗАЦІЯ УКРАВТОДОРУ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334" y="2482586"/>
            <a:ext cx="352417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/>
              <a:t>120</a:t>
            </a:r>
            <a:r>
              <a:rPr lang="uk-UA" sz="3200" b="1" dirty="0"/>
              <a:t> тис </a:t>
            </a:r>
            <a:r>
              <a:rPr lang="uk-UA" sz="3200" b="1" dirty="0" smtClean="0"/>
              <a:t>км</a:t>
            </a:r>
          </a:p>
          <a:p>
            <a:r>
              <a:rPr lang="uk-UA" dirty="0" smtClean="0"/>
              <a:t>доріг </a:t>
            </a:r>
            <a:r>
              <a:rPr lang="uk-UA" dirty="0"/>
              <a:t>загального користування </a:t>
            </a:r>
            <a:endParaRPr lang="uk-UA" dirty="0" smtClean="0"/>
          </a:p>
          <a:p>
            <a:r>
              <a:rPr lang="uk-UA" dirty="0" smtClean="0"/>
              <a:t>місцевого </a:t>
            </a:r>
            <a:r>
              <a:rPr lang="uk-UA" dirty="0"/>
              <a:t>значення </a:t>
            </a:r>
            <a:endParaRPr lang="uk-UA" dirty="0" smtClean="0"/>
          </a:p>
          <a:p>
            <a:r>
              <a:rPr lang="uk-UA" dirty="0" smtClean="0"/>
              <a:t>будуть </a:t>
            </a:r>
            <a:r>
              <a:rPr lang="uk-UA" dirty="0"/>
              <a:t>передані до обласних </a:t>
            </a:r>
            <a:endParaRPr lang="uk-UA" dirty="0" smtClean="0"/>
          </a:p>
          <a:p>
            <a:r>
              <a:rPr lang="uk-UA" dirty="0" smtClean="0"/>
              <a:t>державних адміністрацій</a:t>
            </a:r>
            <a:endParaRPr lang="uk-UA" dirty="0"/>
          </a:p>
          <a:p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40165" y="1653020"/>
            <a:ext cx="53683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/>
              <a:t>2017 </a:t>
            </a:r>
            <a:r>
              <a:rPr lang="uk-UA" sz="2400" b="1" dirty="0" smtClean="0"/>
              <a:t>має </a:t>
            </a:r>
            <a:r>
              <a:rPr lang="uk-UA" sz="2400" b="1" dirty="0"/>
              <a:t>бути перехідним роком: 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261449" y="2242889"/>
            <a:ext cx="737785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посилення темпів </a:t>
            </a:r>
            <a:r>
              <a:rPr lang="uk-UA" dirty="0"/>
              <a:t>будівництва та ремонту доріг </a:t>
            </a:r>
            <a:endParaRPr lang="uk-UA" dirty="0" smtClean="0"/>
          </a:p>
          <a:p>
            <a:r>
              <a:rPr lang="uk-UA" sz="1200" dirty="0" smtClean="0"/>
              <a:t>(</a:t>
            </a:r>
            <a:r>
              <a:rPr lang="uk-UA" sz="1200" dirty="0"/>
              <a:t>пряме фінансування із загального фонду </a:t>
            </a:r>
            <a:r>
              <a:rPr lang="uk-UA" sz="1200" dirty="0" err="1"/>
              <a:t>держ</a:t>
            </a:r>
            <a:r>
              <a:rPr lang="uk-UA" sz="1200" dirty="0"/>
              <a:t> бюджету 14,7 млрд </a:t>
            </a:r>
            <a:endParaRPr lang="uk-UA" sz="1200" dirty="0" smtClean="0"/>
          </a:p>
          <a:p>
            <a:r>
              <a:rPr lang="uk-UA" sz="1200" dirty="0" smtClean="0"/>
              <a:t>(</a:t>
            </a:r>
            <a:r>
              <a:rPr lang="uk-UA" sz="1200" dirty="0"/>
              <a:t>після погашення боргів 7,4 млрд грн</a:t>
            </a:r>
            <a:r>
              <a:rPr lang="uk-UA" sz="1200" dirty="0" smtClean="0"/>
              <a:t>.)</a:t>
            </a:r>
          </a:p>
          <a:p>
            <a:endParaRPr lang="uk-UA" sz="1200" dirty="0" smtClean="0"/>
          </a:p>
          <a:p>
            <a:endParaRPr lang="uk-UA" sz="1200" dirty="0"/>
          </a:p>
          <a:p>
            <a:r>
              <a:rPr lang="uk-UA" dirty="0" smtClean="0"/>
              <a:t>проведення </a:t>
            </a:r>
            <a:r>
              <a:rPr lang="uk-UA" dirty="0"/>
              <a:t>в </a:t>
            </a:r>
            <a:r>
              <a:rPr lang="uk-UA" dirty="0" smtClean="0"/>
              <a:t>найкоротші терміни необхідних тендерних процедур </a:t>
            </a:r>
          </a:p>
          <a:p>
            <a:r>
              <a:rPr lang="uk-UA" dirty="0" smtClean="0"/>
              <a:t>та </a:t>
            </a:r>
            <a:r>
              <a:rPr lang="uk-UA" dirty="0"/>
              <a:t>вчасний початок будівельного сезону в 2017 </a:t>
            </a:r>
            <a:r>
              <a:rPr lang="uk-UA" dirty="0" smtClean="0"/>
              <a:t>році</a:t>
            </a:r>
            <a:endParaRPr lang="uk-UA" dirty="0"/>
          </a:p>
          <a:p>
            <a:r>
              <a:rPr lang="uk-UA" sz="1200" dirty="0"/>
              <a:t>Переліки щодо фінансування за рахунок коштів державного бюджету затверджені Урядом</a:t>
            </a:r>
            <a:endParaRPr lang="ru-RU" sz="1200" dirty="0"/>
          </a:p>
          <a:p>
            <a:endParaRPr lang="uk-UA" sz="1200" dirty="0" smtClean="0"/>
          </a:p>
          <a:p>
            <a:endParaRPr lang="uk-UA" sz="1200" dirty="0"/>
          </a:p>
          <a:p>
            <a:endParaRPr lang="uk-UA" sz="1200" dirty="0" smtClean="0"/>
          </a:p>
          <a:p>
            <a:r>
              <a:rPr lang="uk-UA" dirty="0"/>
              <a:t>створення нормативної бази для переходу в 2018 році </a:t>
            </a:r>
            <a:endParaRPr lang="uk-UA" dirty="0" smtClean="0"/>
          </a:p>
          <a:p>
            <a:r>
              <a:rPr lang="uk-UA" dirty="0" smtClean="0"/>
              <a:t>на </a:t>
            </a:r>
            <a:r>
              <a:rPr lang="uk-UA" dirty="0"/>
              <a:t>новий механізм </a:t>
            </a:r>
            <a:r>
              <a:rPr lang="uk-UA" dirty="0" smtClean="0"/>
              <a:t>фінансування</a:t>
            </a:r>
          </a:p>
          <a:p>
            <a:endParaRPr lang="uk-UA" sz="1200" dirty="0" smtClean="0"/>
          </a:p>
          <a:p>
            <a:endParaRPr lang="uk-UA" sz="1200" dirty="0"/>
          </a:p>
          <a:p>
            <a:endParaRPr lang="uk-UA" sz="1200" dirty="0" smtClean="0"/>
          </a:p>
          <a:p>
            <a:r>
              <a:rPr lang="uk-UA" dirty="0" smtClean="0"/>
              <a:t>інвентаризація доріг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240165" y="2370962"/>
            <a:ext cx="9024" cy="579272"/>
          </a:xfrm>
          <a:prstGeom prst="line">
            <a:avLst/>
          </a:prstGeom>
          <a:ln w="76200">
            <a:solidFill>
              <a:srgbClr val="FFE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261449" y="3342872"/>
            <a:ext cx="0" cy="702917"/>
          </a:xfrm>
          <a:prstGeom prst="line">
            <a:avLst/>
          </a:prstGeom>
          <a:ln w="76200">
            <a:solidFill>
              <a:srgbClr val="FFE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261448" y="4645461"/>
            <a:ext cx="0" cy="444125"/>
          </a:xfrm>
          <a:prstGeom prst="line">
            <a:avLst/>
          </a:prstGeom>
          <a:ln w="76200">
            <a:solidFill>
              <a:srgbClr val="FFE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261448" y="5688793"/>
            <a:ext cx="0" cy="253303"/>
          </a:xfrm>
          <a:prstGeom prst="line">
            <a:avLst/>
          </a:prstGeom>
          <a:ln w="76200">
            <a:solidFill>
              <a:srgbClr val="FFE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320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3984"/>
            <a:ext cx="12192000" cy="8121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4928150" cy="584775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334" y="0"/>
            <a:ext cx="442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alt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 1 СІЧНЯ 2018 РОКУ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334" y="4199243"/>
            <a:ext cx="468621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ДЕЦЕНТРАЛІЗАЦІЯ </a:t>
            </a:r>
          </a:p>
          <a:p>
            <a:r>
              <a:rPr lang="uk-UA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УКРАВТОДОРУ</a:t>
            </a:r>
          </a:p>
          <a:p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120 тис 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 доріг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загального користування </a:t>
            </a:r>
          </a:p>
          <a:p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місцевого значення </a:t>
            </a:r>
          </a:p>
          <a:p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будуть передані до обласних </a:t>
            </a:r>
          </a:p>
          <a:p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державних адміністрацій</a:t>
            </a:r>
          </a:p>
          <a:p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4038" y="4199242"/>
            <a:ext cx="4877746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ДОРОЖНІЙ</a:t>
            </a:r>
          </a:p>
          <a:p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ФОНД</a:t>
            </a:r>
            <a:endParaRPr lang="uk-UA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35 % коштів державного дорожнього фонду</a:t>
            </a:r>
          </a:p>
          <a:p>
            <a:pPr algn="just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(орієнтовно 15 млрд грн)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01.01.2018 </a:t>
            </a: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переходить у </a:t>
            </a:r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порядження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just"/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обласних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державних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адміністрацій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319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04629680"/>
              </p:ext>
            </p:extLst>
          </p:nvPr>
        </p:nvGraphicFramePr>
        <p:xfrm>
          <a:off x="949909" y="1593285"/>
          <a:ext cx="4687411" cy="4933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157051" y="2592280"/>
            <a:ext cx="2279912" cy="994299"/>
          </a:xfrm>
          <a:prstGeom prst="rect">
            <a:avLst/>
          </a:prstGeom>
          <a:solidFill>
            <a:srgbClr val="FF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" y="0"/>
            <a:ext cx="7979435" cy="1053348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334" y="0"/>
            <a:ext cx="75427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РОЗВИТОК АВТОМОБІЛЬНИХ ДОРІГ</a:t>
            </a:r>
          </a:p>
          <a:p>
            <a:r>
              <a:rPr lang="uk-UA" sz="3200" b="1" dirty="0" smtClean="0"/>
              <a:t>МІСЦЕВОГО ЗНАЧЕННЯ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40945" y="2498015"/>
            <a:ext cx="315394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/>
              <a:t>35</a:t>
            </a:r>
            <a:r>
              <a:rPr lang="uk-UA" sz="3200" b="1" dirty="0" smtClean="0"/>
              <a:t> %</a:t>
            </a:r>
          </a:p>
          <a:p>
            <a:r>
              <a:rPr lang="uk-UA" dirty="0"/>
              <a:t>коштів державного </a:t>
            </a:r>
            <a:endParaRPr lang="uk-UA" dirty="0" smtClean="0"/>
          </a:p>
          <a:p>
            <a:r>
              <a:rPr lang="uk-UA" dirty="0" smtClean="0"/>
              <a:t>дорожнього </a:t>
            </a:r>
            <a:r>
              <a:rPr lang="uk-UA" dirty="0"/>
              <a:t>фонду </a:t>
            </a:r>
            <a:endParaRPr lang="uk-UA" dirty="0" smtClean="0"/>
          </a:p>
          <a:p>
            <a:r>
              <a:rPr lang="ru-RU" dirty="0"/>
              <a:t>з 01.01.2018 переходить 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розпорядження</a:t>
            </a:r>
            <a:r>
              <a:rPr lang="ru-RU" dirty="0" smtClean="0"/>
              <a:t> </a:t>
            </a:r>
            <a:r>
              <a:rPr lang="ru-RU" dirty="0" err="1" smtClean="0"/>
              <a:t>обласних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державних</a:t>
            </a:r>
            <a:r>
              <a:rPr lang="ru-RU" dirty="0" smtClean="0"/>
              <a:t> </a:t>
            </a:r>
            <a:r>
              <a:rPr lang="ru-RU" dirty="0" err="1"/>
              <a:t>адміністрацій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157051" y="2482585"/>
            <a:ext cx="344690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до </a:t>
            </a:r>
            <a:r>
              <a:rPr lang="uk-UA" sz="7200" b="1" dirty="0" smtClean="0"/>
              <a:t>20</a:t>
            </a:r>
            <a:r>
              <a:rPr lang="uk-UA" sz="3200" b="1" dirty="0" smtClean="0"/>
              <a:t> %</a:t>
            </a:r>
          </a:p>
          <a:p>
            <a:r>
              <a:rPr lang="uk-UA" dirty="0"/>
              <a:t>від цього фінансового </a:t>
            </a:r>
            <a:r>
              <a:rPr lang="uk-UA" dirty="0" smtClean="0"/>
              <a:t>ресурсу</a:t>
            </a:r>
          </a:p>
          <a:p>
            <a:r>
              <a:rPr lang="ru-RU" dirty="0" err="1"/>
              <a:t>можуть</a:t>
            </a:r>
            <a:r>
              <a:rPr lang="ru-RU" dirty="0"/>
              <a:t> </a:t>
            </a:r>
            <a:r>
              <a:rPr lang="ru-RU" dirty="0" err="1"/>
              <a:t>спрямовуватись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 err="1"/>
              <a:t>утримання</a:t>
            </a:r>
            <a:r>
              <a:rPr lang="ru-RU" dirty="0"/>
              <a:t> </a:t>
            </a:r>
            <a:r>
              <a:rPr lang="ru-RU" dirty="0" err="1"/>
              <a:t>вулиць</a:t>
            </a:r>
            <a:r>
              <a:rPr lang="ru-RU" dirty="0"/>
              <a:t> і </a:t>
            </a:r>
            <a:r>
              <a:rPr lang="ru-RU" dirty="0" err="1"/>
              <a:t>доріг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комунальної</a:t>
            </a:r>
            <a:r>
              <a:rPr lang="ru-RU" dirty="0" smtClean="0"/>
              <a:t> </a:t>
            </a:r>
            <a:r>
              <a:rPr lang="ru-RU" dirty="0" err="1"/>
              <a:t>власності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/>
              <a:t>населених</a:t>
            </a:r>
            <a:r>
              <a:rPr lang="ru-RU" dirty="0"/>
              <a:t> пунктах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5353235" y="3568823"/>
            <a:ext cx="1803816" cy="0"/>
          </a:xfrm>
          <a:prstGeom prst="line">
            <a:avLst/>
          </a:prstGeom>
          <a:ln w="38100">
            <a:solidFill>
              <a:srgbClr val="FFE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91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807243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" y="0"/>
            <a:ext cx="7979435" cy="1053348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334" y="0"/>
            <a:ext cx="75427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РОЗВИТОК АВТОМОБІЛЬНИХ ДОРІГ</a:t>
            </a:r>
          </a:p>
          <a:p>
            <a:r>
              <a:rPr lang="uk-UA" sz="3200" b="1" dirty="0" smtClean="0"/>
              <a:t>МІСЦЕВОГО ЗНАЧЕННЯ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334" y="1513827"/>
            <a:ext cx="686277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СТРУКТУРНІ ПІДРОЗДІЛИ</a:t>
            </a:r>
          </a:p>
          <a:p>
            <a:pPr lvl="0"/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кожній області треба визначити структурний підрозділ </a:t>
            </a:r>
            <a:endParaRPr lang="uk-UA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складі обласної державної адміністрації </a:t>
            </a:r>
            <a:endParaRPr lang="uk-UA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управління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автомобільними дорогами </a:t>
            </a:r>
            <a:endParaRPr lang="uk-UA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загального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користування місцевого 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значення</a:t>
            </a:r>
          </a:p>
          <a:p>
            <a:pPr lvl="0"/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852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езультат пошуку зображень за запитом &quot;ГАБАРИТНО-ВАГОВИЙ  КОНТРОЛЬ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286000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1" y="0"/>
            <a:ext cx="7979435" cy="1053348"/>
          </a:xfrm>
          <a:prstGeom prst="rect">
            <a:avLst/>
          </a:prstGeom>
          <a:solidFill>
            <a:srgbClr val="FFE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334" y="0"/>
            <a:ext cx="75427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РОЗВИТОК АВТОМОБІЛЬНИХ ДОРІГ</a:t>
            </a:r>
          </a:p>
          <a:p>
            <a:r>
              <a:rPr lang="uk-UA" sz="3200" b="1" dirty="0" smtClean="0"/>
              <a:t>МІСЦЕВОГО ЗНАЧЕННЯ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10574" y="4102887"/>
            <a:ext cx="7081426" cy="307776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ГАБАРИТНО-ВАГОВИЙ </a:t>
            </a:r>
          </a:p>
          <a:p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КОНТРОЛЬ</a:t>
            </a:r>
          </a:p>
          <a:p>
            <a:pPr lvl="0"/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передача фінансових ресурсів на місцевий рівень </a:t>
            </a:r>
            <a:endParaRPr lang="uk-UA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забезпечення утримання та ремонту доріг </a:t>
            </a:r>
            <a:endParaRPr lang="uk-UA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має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бути здійснена з одночасним вжиттям необхідних заходів </a:t>
            </a:r>
            <a:endParaRPr lang="uk-UA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щодо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недопущення руйнування доріг транспортними засобами, </a:t>
            </a:r>
            <a:endParaRPr lang="uk-UA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вагові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параметри 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яких понад </a:t>
            </a:r>
            <a:r>
              <a:rPr lang="uk-UA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 </a:t>
            </a:r>
            <a:r>
              <a:rPr lang="uk-UA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допустимі</a:t>
            </a:r>
          </a:p>
          <a:p>
            <a:pPr lvl="0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9219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7708</TotalTime>
  <Words>368</Words>
  <Application>Microsoft Office PowerPoint</Application>
  <PresentationFormat>Широкоэкранный</PresentationFormat>
  <Paragraphs>131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    Міністр інфраструктури України Володимир Омелян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 Клитина;перекалад: Фесенко Т., Олексюк В.</dc:creator>
  <cp:lastModifiedBy>Дима</cp:lastModifiedBy>
  <cp:revision>356</cp:revision>
  <cp:lastPrinted>2017-03-17T17:03:39Z</cp:lastPrinted>
  <dcterms:created xsi:type="dcterms:W3CDTF">2016-07-08T11:54:56Z</dcterms:created>
  <dcterms:modified xsi:type="dcterms:W3CDTF">2017-03-19T19:41:20Z</dcterms:modified>
</cp:coreProperties>
</file>